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21"/>
  </p:notesMasterIdLst>
  <p:sldIdLst>
    <p:sldId id="523" r:id="rId2"/>
    <p:sldId id="866" r:id="rId3"/>
    <p:sldId id="878" r:id="rId4"/>
    <p:sldId id="879" r:id="rId5"/>
    <p:sldId id="867" r:id="rId6"/>
    <p:sldId id="868" r:id="rId7"/>
    <p:sldId id="869" r:id="rId8"/>
    <p:sldId id="870" r:id="rId9"/>
    <p:sldId id="881" r:id="rId10"/>
    <p:sldId id="882" r:id="rId11"/>
    <p:sldId id="883" r:id="rId12"/>
    <p:sldId id="884" r:id="rId13"/>
    <p:sldId id="885" r:id="rId14"/>
    <p:sldId id="886" r:id="rId15"/>
    <p:sldId id="892" r:id="rId16"/>
    <p:sldId id="891" r:id="rId17"/>
    <p:sldId id="894" r:id="rId18"/>
    <p:sldId id="893" r:id="rId19"/>
    <p:sldId id="865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79C14"/>
    <a:srgbClr val="F55F0B"/>
    <a:srgbClr val="3D4B73"/>
    <a:srgbClr val="005EA4"/>
    <a:srgbClr val="47375B"/>
    <a:srgbClr val="950948"/>
    <a:srgbClr val="2D0DB5"/>
    <a:srgbClr val="942487"/>
    <a:srgbClr val="425222"/>
    <a:srgbClr val="99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3065" autoAdjust="0"/>
  </p:normalViewPr>
  <p:slideViewPr>
    <p:cSldViewPr>
      <p:cViewPr varScale="1">
        <p:scale>
          <a:sx n="110" d="100"/>
          <a:sy n="110" d="100"/>
        </p:scale>
        <p:origin x="-6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B6D2A-69CD-4A12-8A82-3E4136D1F9A5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ECCAED-FC31-4C69-A50C-19CF7BF19F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378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E124217-E131-4C02-8773-62D666E7EBD0}" type="slidenum">
              <a:rPr lang="ru-RU" altLang="ru-RU">
                <a:latin typeface="Calibri" panose="020F0502020204030204" pitchFamily="34" charset="0"/>
              </a:rPr>
              <a:pPr eaLnBrk="1" hangingPunct="1"/>
              <a:t>2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9694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3997915-E518-46E7-8DA6-3F1B063E57C6}" type="slidenum">
              <a:rPr lang="ru-RU" altLang="ru-RU">
                <a:latin typeface="Calibri" panose="020F0502020204030204" pitchFamily="34" charset="0"/>
              </a:rPr>
              <a:pPr eaLnBrk="1" hangingPunct="1"/>
              <a:t>5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6675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188795E-5E9B-4C78-9943-4F87008FF46D}" type="slidenum">
              <a:rPr lang="ru-RU" altLang="ru-RU">
                <a:latin typeface="Calibri" panose="020F0502020204030204" pitchFamily="34" charset="0"/>
              </a:rPr>
              <a:pPr eaLnBrk="1" hangingPunct="1"/>
              <a:t>6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6337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AC7B8DD-BDFF-4384-936B-FE0F518AED00}" type="slidenum">
              <a:rPr lang="ru-RU" altLang="ru-RU">
                <a:latin typeface="Calibri" panose="020F0502020204030204" pitchFamily="34" charset="0"/>
              </a:rPr>
              <a:pPr eaLnBrk="1" hangingPunct="1"/>
              <a:t>7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4348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DE897A8-38CC-4807-B6A5-67F8E6CA17E1}" type="slidenum">
              <a:rPr lang="ru-RU" altLang="ru-RU">
                <a:latin typeface="Calibri" panose="020F0502020204030204" pitchFamily="34" charset="0"/>
              </a:rPr>
              <a:pPr eaLnBrk="1" hangingPunct="1"/>
              <a:t>8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6895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6780D-89D4-4D79-968B-4A373818B5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1757284"/>
      </p:ext>
    </p:extLst>
  </p:cSld>
  <p:clrMapOvr>
    <a:masterClrMapping/>
  </p:clrMapOvr>
  <p:transition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97E4F2-2B07-47D5-A5BF-4E496DEE722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21011786"/>
      </p:ext>
    </p:extLst>
  </p:cSld>
  <p:clrMapOvr>
    <a:masterClrMapping/>
  </p:clrMapOvr>
  <p:transition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881CE-DFE5-4DCA-84E3-F568D75143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87477861"/>
      </p:ext>
    </p:extLst>
  </p:cSld>
  <p:clrMapOvr>
    <a:masterClrMapping/>
  </p:clrMapOvr>
  <p:transition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CA346-AE07-4E39-B1BF-77E7D01AAF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47642161"/>
      </p:ext>
    </p:extLst>
  </p:cSld>
  <p:clrMapOvr>
    <a:masterClrMapping/>
  </p:clrMapOvr>
  <p:transition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29283E-422E-4EF9-89E0-49611C7426A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09817512"/>
      </p:ext>
    </p:extLst>
  </p:cSld>
  <p:clrMapOvr>
    <a:masterClrMapping/>
  </p:clrMapOvr>
  <p:transition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D0F784-52AE-48AC-88F3-81BC8FC7F7E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477485522"/>
      </p:ext>
    </p:extLst>
  </p:cSld>
  <p:clrMapOvr>
    <a:masterClrMapping/>
  </p:clrMapOvr>
  <p:transition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E34A8-9CCB-46DA-83AF-8BDA527BCD9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17616473"/>
      </p:ext>
    </p:extLst>
  </p:cSld>
  <p:clrMapOvr>
    <a:masterClrMapping/>
  </p:clrMapOvr>
  <p:transition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BF82F8-6A94-45A9-81B5-9211A5ADE7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17715347"/>
      </p:ext>
    </p:extLst>
  </p:cSld>
  <p:clrMapOvr>
    <a:masterClrMapping/>
  </p:clrMapOvr>
  <p:transition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93A215-E0DB-4A11-B7F1-52B7E9E2ED5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16498626"/>
      </p:ext>
    </p:extLst>
  </p:cSld>
  <p:clrMapOvr>
    <a:masterClrMapping/>
  </p:clrMapOvr>
  <p:transition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086901-3D21-4009-BDFF-711010CC43B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19740599"/>
      </p:ext>
    </p:extLst>
  </p:cSld>
  <p:clrMapOvr>
    <a:masterClrMapping/>
  </p:clrMapOvr>
  <p:transition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E12F85-6DCB-45E5-A71D-6F01BB0019A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82552292"/>
      </p:ext>
    </p:extLst>
  </p:cSld>
  <p:clrMapOvr>
    <a:masterClrMapping/>
  </p:clrMapOvr>
  <p:transition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4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6A6E105-C14A-48D1-BD99-5018DB66567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png"/><Relationship Id="rId10" Type="http://schemas.openxmlformats.org/officeDocument/2006/relationships/image" Target="../media/image9.png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16.wmf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Relationship Id="rId9" Type="http://schemas.openxmlformats.org/officeDocument/2006/relationships/oleObject" Target="../embeddings/oleObject1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16.wmf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6.jpeg"/><Relationship Id="rId4" Type="http://schemas.openxmlformats.org/officeDocument/2006/relationships/oleObject" Target="../embeddings/oleObject18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9.png"/><Relationship Id="rId4" Type="http://schemas.openxmlformats.org/officeDocument/2006/relationships/oleObject" Target="../embeddings/oleObject2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/>
          <p:cNvSpPr txBox="1"/>
          <p:nvPr/>
        </p:nvSpPr>
        <p:spPr>
          <a:xfrm>
            <a:off x="2411761" y="980728"/>
            <a:ext cx="5040560" cy="830997"/>
          </a:xfrm>
          <a:prstGeom prst="rect">
            <a:avLst/>
          </a:prstGeom>
          <a:solidFill>
            <a:srgbClr val="FFFFFF">
              <a:alpha val="52157"/>
            </a:srgb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4800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урока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9044" y="2555867"/>
            <a:ext cx="8885889" cy="17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6796" dir="20006097" algn="ctr" rotWithShape="0">
              <a:srgbClr val="0099CC">
                <a:alpha val="50000"/>
              </a:srgbClr>
            </a:outerShdw>
          </a:effectLst>
        </p:spPr>
        <p:txBody>
          <a:bodyPr anchor="ctr"/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ru-RU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Элементы комбинаторики.</a:t>
            </a:r>
          </a:p>
          <a:p>
            <a:pPr algn="ctr" eaLnBrk="1" hangingPunct="1">
              <a:lnSpc>
                <a:spcPct val="110000"/>
              </a:lnSpc>
              <a:defRPr/>
            </a:pPr>
            <a:r>
              <a:rPr lang="ru-RU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Перестановки.</a:t>
            </a:r>
          </a:p>
          <a:p>
            <a:pPr algn="ctr" eaLnBrk="1" hangingPunct="1">
              <a:lnSpc>
                <a:spcPct val="110000"/>
              </a:lnSpc>
              <a:defRPr/>
            </a:pPr>
            <a:endParaRPr lang="ru-RU" sz="40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10000"/>
              </a:lnSpc>
              <a:defRPr/>
            </a:pPr>
            <a:endParaRPr lang="ru-RU" sz="4000" b="1" dirty="0">
              <a:solidFill>
                <a:srgbClr val="00007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10000"/>
              </a:lnSpc>
              <a:defRPr/>
            </a:pPr>
            <a:endParaRPr lang="ru-RU" sz="3200" b="1" dirty="0">
              <a:solidFill>
                <a:srgbClr val="00007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Рис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09120"/>
            <a:ext cx="3256417" cy="2021937"/>
          </a:xfrm>
          <a:prstGeom prst="rect">
            <a:avLst/>
          </a:prstGeom>
          <a:noFill/>
          <a:effectLst>
            <a:glow rad="1651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03887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99629" y="202720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9" name="TextBox 1"/>
          <p:cNvSpPr txBox="1">
            <a:spLocks noChangeArrowheads="1"/>
          </p:cNvSpPr>
          <p:nvPr/>
        </p:nvSpPr>
        <p:spPr bwMode="auto">
          <a:xfrm>
            <a:off x="3506788" y="-71438"/>
            <a:ext cx="184150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4000" b="1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9250" y="4222750"/>
            <a:ext cx="540067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i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Таблица факториалов: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388" y="5084763"/>
          <a:ext cx="8785224" cy="1439862"/>
        </p:xfrm>
        <a:graphic>
          <a:graphicData uri="http://schemas.openxmlformats.org/drawingml/2006/table">
            <a:tbl>
              <a:tblPr/>
              <a:tblGrid>
                <a:gridCol w="504070"/>
                <a:gridCol w="360050"/>
                <a:gridCol w="360050"/>
                <a:gridCol w="360050"/>
                <a:gridCol w="360050"/>
                <a:gridCol w="504070"/>
                <a:gridCol w="720100"/>
                <a:gridCol w="720100"/>
                <a:gridCol w="1008140"/>
                <a:gridCol w="1152161"/>
                <a:gridCol w="1368191"/>
                <a:gridCol w="1368192"/>
              </a:tblGrid>
              <a:tr h="7199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i="1" dirty="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ru-RU" sz="2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9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i="1" dirty="0">
                          <a:latin typeface="Times New Roman"/>
                          <a:ea typeface="Times New Roman"/>
                          <a:cs typeface="Times New Roman"/>
                        </a:rPr>
                        <a:t>n!</a:t>
                      </a:r>
                      <a:endParaRPr lang="ru-RU" sz="2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720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5 040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40 320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362 880</a:t>
                      </a: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3 628 800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75" name="Rectangle 2"/>
          <p:cNvSpPr>
            <a:spLocks noChangeArrowheads="1"/>
          </p:cNvSpPr>
          <p:nvPr/>
        </p:nvSpPr>
        <p:spPr bwMode="auto">
          <a:xfrm>
            <a:off x="226321" y="873037"/>
            <a:ext cx="85328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Определение.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02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89491993"/>
              </p:ext>
            </p:extLst>
          </p:nvPr>
        </p:nvGraphicFramePr>
        <p:xfrm>
          <a:off x="137776" y="3054445"/>
          <a:ext cx="4972050" cy="719138"/>
        </p:xfrm>
        <a:graphic>
          <a:graphicData uri="http://schemas.openxmlformats.org/presentationml/2006/ole">
            <p:oleObj spid="_x0000_s315449" name="Формула" r:id="rId4" imgW="1384300" imgH="203200" progId="Equation.3">
              <p:embed/>
            </p:oleObj>
          </a:graphicData>
        </a:graphic>
      </p:graphicFrame>
      <p:sp>
        <p:nvSpPr>
          <p:cNvPr id="1076" name="Rectangle 3"/>
          <p:cNvSpPr>
            <a:spLocks noChangeArrowheads="1"/>
          </p:cNvSpPr>
          <p:nvPr/>
        </p:nvSpPr>
        <p:spPr bwMode="auto">
          <a:xfrm>
            <a:off x="0" y="6572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440861" y="-62261"/>
            <a:ext cx="3962944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Открываем новое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996949" y="334059"/>
            <a:ext cx="2645276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Факториал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41318" y="75080"/>
            <a:ext cx="967587" cy="97371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44699" y="1449547"/>
            <a:ext cx="8630550" cy="954107"/>
          </a:xfrm>
          <a:prstGeom prst="rect">
            <a:avLst/>
          </a:prstGeom>
          <a:noFill/>
          <a:ln w="63500" cmpd="tri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Факториалом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натурального числа </a:t>
            </a:r>
            <a:r>
              <a:rPr lang="en-US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называется произведение всех натуральных чисел от 1 до </a:t>
            </a:r>
            <a:r>
              <a:rPr lang="en-US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7776" y="2469670"/>
            <a:ext cx="28981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 </a:t>
            </a:r>
            <a:r>
              <a:rPr lang="en-US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33706" y="2393389"/>
            <a:ext cx="16674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  <a:endParaRPr lang="ru-RU" alt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50206700"/>
              </p:ext>
            </p:extLst>
          </p:nvPr>
        </p:nvGraphicFramePr>
        <p:xfrm>
          <a:off x="5493245" y="2872619"/>
          <a:ext cx="2554287" cy="630237"/>
        </p:xfrm>
        <a:graphic>
          <a:graphicData uri="http://schemas.openxmlformats.org/presentationml/2006/ole">
            <p:oleObj spid="_x0000_s315450" name="Уравнение" r:id="rId6" imgW="711000" imgH="177480" progId="Equation.3">
              <p:embed/>
            </p:oleObj>
          </a:graphicData>
        </a:graphic>
      </p:graphicFrame>
      <p:graphicFrame>
        <p:nvGraphicFramePr>
          <p:cNvPr id="2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12436355"/>
              </p:ext>
            </p:extLst>
          </p:nvPr>
        </p:nvGraphicFramePr>
        <p:xfrm>
          <a:off x="5515211" y="3391094"/>
          <a:ext cx="3009900" cy="630238"/>
        </p:xfrm>
        <a:graphic>
          <a:graphicData uri="http://schemas.openxmlformats.org/presentationml/2006/ole">
            <p:oleObj spid="_x0000_s315451" name="Уравнение" r:id="rId7" imgW="838080" imgH="177480" progId="Equation.3">
              <p:embed/>
            </p:oleObj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72986" y="3719294"/>
            <a:ext cx="2172390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Запомни: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80503773"/>
              </p:ext>
            </p:extLst>
          </p:nvPr>
        </p:nvGraphicFramePr>
        <p:xfrm>
          <a:off x="2297923" y="3754486"/>
          <a:ext cx="1185863" cy="630237"/>
        </p:xfrm>
        <a:graphic>
          <a:graphicData uri="http://schemas.openxmlformats.org/presentationml/2006/ole">
            <p:oleObj spid="_x0000_s315452" name="Уравнение" r:id="rId8" imgW="330120" imgH="177480" progId="Equation.3">
              <p:embed/>
            </p:oleObj>
          </a:graphicData>
        </a:graphic>
      </p:graphicFrame>
      <p:graphicFrame>
        <p:nvGraphicFramePr>
          <p:cNvPr id="2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03791874"/>
              </p:ext>
            </p:extLst>
          </p:nvPr>
        </p:nvGraphicFramePr>
        <p:xfrm>
          <a:off x="3683000" y="3722688"/>
          <a:ext cx="1093788" cy="630237"/>
        </p:xfrm>
        <a:graphic>
          <a:graphicData uri="http://schemas.openxmlformats.org/presentationml/2006/ole">
            <p:oleObj spid="_x0000_s315453" name="Уравнение" r:id="rId9" imgW="304560" imgH="177480" progId="Equation.3">
              <p:embed/>
            </p:oleObj>
          </a:graphicData>
        </a:graphic>
      </p:graphicFrame>
      <p:pic>
        <p:nvPicPr>
          <p:cNvPr id="25" name="Рисунок 20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46763" y="1681797"/>
            <a:ext cx="720000" cy="75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20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7029" y="3629925"/>
            <a:ext cx="720000" cy="75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431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18" grpId="0" animBg="1"/>
      <p:bldP spid="2" grpId="0"/>
      <p:bldP spid="19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394" y="116632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-12734"/>
            <a:ext cx="454002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примерах учимся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1" descr="MC900434411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5097" y="116632"/>
            <a:ext cx="947573" cy="79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3394" y="389156"/>
            <a:ext cx="1326004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№748</a:t>
            </a:r>
            <a:endParaRPr lang="ru-RU" sz="3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54344298"/>
              </p:ext>
            </p:extLst>
          </p:nvPr>
        </p:nvGraphicFramePr>
        <p:xfrm>
          <a:off x="222610" y="953360"/>
          <a:ext cx="1300452" cy="1000982"/>
        </p:xfrm>
        <a:graphic>
          <a:graphicData uri="http://schemas.openxmlformats.org/presentationml/2006/ole">
            <p:oleObj spid="_x0000_s325705" name="Уравнение" r:id="rId4" imgW="507960" imgH="393480" progId="Equation.3">
              <p:embed/>
            </p:oleObj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3062" y="504230"/>
            <a:ext cx="48965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значение выражения</a:t>
            </a:r>
            <a:endParaRPr lang="en-US" alt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07670853"/>
              </p:ext>
            </p:extLst>
          </p:nvPr>
        </p:nvGraphicFramePr>
        <p:xfrm>
          <a:off x="258729" y="1874393"/>
          <a:ext cx="1300452" cy="1000982"/>
        </p:xfrm>
        <a:graphic>
          <a:graphicData uri="http://schemas.openxmlformats.org/presentationml/2006/ole">
            <p:oleObj spid="_x0000_s325706" name="Уравнение" r:id="rId5" imgW="507960" imgH="393480" progId="Equation.3">
              <p:embed/>
            </p:oleObj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79146077"/>
              </p:ext>
            </p:extLst>
          </p:nvPr>
        </p:nvGraphicFramePr>
        <p:xfrm>
          <a:off x="222610" y="2802806"/>
          <a:ext cx="1300452" cy="1000982"/>
        </p:xfrm>
        <a:graphic>
          <a:graphicData uri="http://schemas.openxmlformats.org/presentationml/2006/ole">
            <p:oleObj spid="_x0000_s325707" name="Уравнение" r:id="rId6" imgW="507960" imgH="393480" progId="Equation.3">
              <p:embed/>
            </p:oleObj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31124936"/>
              </p:ext>
            </p:extLst>
          </p:nvPr>
        </p:nvGraphicFramePr>
        <p:xfrm>
          <a:off x="219012" y="3748666"/>
          <a:ext cx="1593850" cy="1000125"/>
        </p:xfrm>
        <a:graphic>
          <a:graphicData uri="http://schemas.openxmlformats.org/presentationml/2006/ole">
            <p:oleObj spid="_x0000_s325708" name="Уравнение" r:id="rId7" imgW="622080" imgH="393480" progId="Equation.3">
              <p:embed/>
            </p:oleObj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2814302"/>
              </p:ext>
            </p:extLst>
          </p:nvPr>
        </p:nvGraphicFramePr>
        <p:xfrm>
          <a:off x="219012" y="4694156"/>
          <a:ext cx="1658937" cy="1000125"/>
        </p:xfrm>
        <a:graphic>
          <a:graphicData uri="http://schemas.openxmlformats.org/presentationml/2006/ole">
            <p:oleObj spid="_x0000_s325709" name="Уравнение" r:id="rId8" imgW="647640" imgH="393480" progId="Equation.3">
              <p:embed/>
            </p:oleObj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23144925"/>
              </p:ext>
            </p:extLst>
          </p:nvPr>
        </p:nvGraphicFramePr>
        <p:xfrm>
          <a:off x="261938" y="5657850"/>
          <a:ext cx="1625600" cy="1000125"/>
        </p:xfrm>
        <a:graphic>
          <a:graphicData uri="http://schemas.openxmlformats.org/presentationml/2006/ole">
            <p:oleObj spid="_x0000_s325710" name="Уравнение" r:id="rId9" imgW="63468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18932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394" y="190387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198" y="-9743"/>
            <a:ext cx="454002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примерах учимся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1" descr="MC900434411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5097" y="116632"/>
            <a:ext cx="947573" cy="79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3394" y="528989"/>
            <a:ext cx="1326004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№746</a:t>
            </a:r>
            <a:endParaRPr lang="ru-RU" sz="3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543813" y="636588"/>
            <a:ext cx="4896544" cy="523220"/>
            <a:chOff x="1523062" y="504230"/>
            <a:chExt cx="4896544" cy="523220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523062" y="504230"/>
              <a:ext cx="48965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2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Делится ли число       на:</a:t>
              </a:r>
              <a:endParaRPr lang="en-US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869441176"/>
                </p:ext>
              </p:extLst>
            </p:nvPr>
          </p:nvGraphicFramePr>
          <p:xfrm>
            <a:off x="4280262" y="540415"/>
            <a:ext cx="554037" cy="450850"/>
          </p:xfrm>
          <a:graphic>
            <a:graphicData uri="http://schemas.openxmlformats.org/presentationml/2006/ole">
              <p:oleObj spid="_x0000_s326708" name="Уравнение" r:id="rId4" imgW="215640" imgH="177480" progId="Equation.3">
                <p:embed/>
              </p:oleObj>
            </a:graphicData>
          </a:graphic>
        </p:graphicFrame>
      </p:grpSp>
      <p:graphicFrame>
        <p:nvGraphicFramePr>
          <p:cNvPr id="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77344836"/>
              </p:ext>
            </p:extLst>
          </p:nvPr>
        </p:nvGraphicFramePr>
        <p:xfrm>
          <a:off x="288836" y="1175320"/>
          <a:ext cx="942975" cy="517525"/>
        </p:xfrm>
        <a:graphic>
          <a:graphicData uri="http://schemas.openxmlformats.org/presentationml/2006/ole">
            <p:oleObj spid="_x0000_s326709" name="Уравнение" r:id="rId5" imgW="368280" imgH="203040" progId="Equation.3">
              <p:embed/>
            </p:oleObj>
          </a:graphicData>
        </a:graphic>
      </p:graphicFrame>
      <p:graphicFrame>
        <p:nvGraphicFramePr>
          <p:cNvPr id="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05304627"/>
              </p:ext>
            </p:extLst>
          </p:nvPr>
        </p:nvGraphicFramePr>
        <p:xfrm>
          <a:off x="1763688" y="1175320"/>
          <a:ext cx="942975" cy="517525"/>
        </p:xfrm>
        <a:graphic>
          <a:graphicData uri="http://schemas.openxmlformats.org/presentationml/2006/ole">
            <p:oleObj spid="_x0000_s326710" name="Уравнение" r:id="rId6" imgW="368280" imgH="203040" progId="Equation.3">
              <p:embed/>
            </p:oleObj>
          </a:graphicData>
        </a:graphic>
      </p:graphicFrame>
      <p:graphicFrame>
        <p:nvGraphicFramePr>
          <p:cNvPr id="1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74124751"/>
              </p:ext>
            </p:extLst>
          </p:nvPr>
        </p:nvGraphicFramePr>
        <p:xfrm>
          <a:off x="3213100" y="1174750"/>
          <a:ext cx="909638" cy="517525"/>
        </p:xfrm>
        <a:graphic>
          <a:graphicData uri="http://schemas.openxmlformats.org/presentationml/2006/ole">
            <p:oleObj spid="_x0000_s326711" name="Уравнение" r:id="rId7" imgW="355320" imgH="203040" progId="Equation.3">
              <p:embed/>
            </p:oleObj>
          </a:graphicData>
        </a:graphic>
      </p:graphicFrame>
      <p:graphicFrame>
        <p:nvGraphicFramePr>
          <p:cNvPr id="1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68698524"/>
              </p:ext>
            </p:extLst>
          </p:nvPr>
        </p:nvGraphicFramePr>
        <p:xfrm>
          <a:off x="4586288" y="1160463"/>
          <a:ext cx="909637" cy="517525"/>
        </p:xfrm>
        <a:graphic>
          <a:graphicData uri="http://schemas.openxmlformats.org/presentationml/2006/ole">
            <p:oleObj spid="_x0000_s326712" name="Уравнение" r:id="rId8" imgW="35532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29155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41594" y="116632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9" name="TextBox 1"/>
          <p:cNvSpPr txBox="1">
            <a:spLocks noChangeArrowheads="1"/>
          </p:cNvSpPr>
          <p:nvPr/>
        </p:nvSpPr>
        <p:spPr bwMode="auto">
          <a:xfrm>
            <a:off x="3506788" y="-71438"/>
            <a:ext cx="184150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4000" b="1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4823" name="Прямоугольник 6"/>
          <p:cNvSpPr>
            <a:spLocks noChangeArrowheads="1"/>
          </p:cNvSpPr>
          <p:nvPr/>
        </p:nvSpPr>
        <p:spPr bwMode="auto">
          <a:xfrm>
            <a:off x="101008" y="1864471"/>
            <a:ext cx="88175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Определение.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246143" y="5072996"/>
            <a:ext cx="87852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всевозможных перестановок из </a:t>
            </a:r>
            <a:r>
              <a:rPr lang="en-US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элементов </a:t>
            </a: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вычисляется по формуле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alt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US" alt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4000" b="1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n!</a:t>
            </a:r>
            <a:endParaRPr lang="en-US" alt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825" name="Picture 10" descr="http://www.penthouse.by/files/images/katalog/kadri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356" y="-71438"/>
            <a:ext cx="3255963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39151" y="3663514"/>
            <a:ext cx="8785225" cy="782638"/>
            <a:chOff x="61096" y="3737182"/>
            <a:chExt cx="8785225" cy="782638"/>
          </a:xfrm>
        </p:grpSpPr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61096" y="3873115"/>
              <a:ext cx="878522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ru-RU" altLang="ru-RU" sz="2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Число перестановок из </a:t>
              </a:r>
              <a:r>
                <a:rPr lang="en-US" altLang="ru-RU" sz="2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ru-RU" altLang="ru-RU" sz="2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элементов </a:t>
              </a:r>
              <a:r>
                <a:rPr lang="ru-RU" altLang="ru-RU" sz="28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обозначают</a:t>
              </a:r>
              <a:endParaRPr lang="en-US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275671573"/>
                </p:ext>
              </p:extLst>
            </p:nvPr>
          </p:nvGraphicFramePr>
          <p:xfrm>
            <a:off x="7668344" y="3737182"/>
            <a:ext cx="612775" cy="782638"/>
          </p:xfrm>
          <a:graphic>
            <a:graphicData uri="http://schemas.openxmlformats.org/presentationml/2006/ole">
              <p:oleObj spid="_x0000_s324629" name="Уравнение" r:id="rId5" imgW="177480" imgH="228600" progId="Equation.3">
                <p:embed/>
              </p:oleObj>
            </a:graphicData>
          </a:graphic>
        </p:graphicFrame>
      </p:grpSp>
      <p:sp>
        <p:nvSpPr>
          <p:cNvPr id="14" name="Прямоугольник 13"/>
          <p:cNvSpPr/>
          <p:nvPr/>
        </p:nvSpPr>
        <p:spPr>
          <a:xfrm>
            <a:off x="3434005" y="-30652"/>
            <a:ext cx="3962944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Открываем новое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90938" y="696001"/>
            <a:ext cx="3241593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Перестановки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61096" y="4277127"/>
            <a:ext cx="8785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Читают</a:t>
            </a:r>
            <a:r>
              <a:rPr lang="ru-RU" alt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alt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ru-RU" alt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en-US" alt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alt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en-US" alt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72101" y="116632"/>
            <a:ext cx="967587" cy="97371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30957" y="2414452"/>
            <a:ext cx="8630550" cy="1384995"/>
          </a:xfrm>
          <a:prstGeom prst="rect">
            <a:avLst/>
          </a:prstGeom>
          <a:noFill/>
          <a:ln w="63500" cmpd="tri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Перестановкой</a:t>
            </a: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en-US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называется каждое расположение </a:t>
            </a:r>
            <a:r>
              <a:rPr lang="ru-RU" alt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(без повторений) этих 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в определенном порядке</a:t>
            </a:r>
            <a:r>
              <a:rPr lang="ru-RU" alt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2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64229" y="3023022"/>
            <a:ext cx="720000" cy="75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2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7026" y="5858249"/>
            <a:ext cx="720000" cy="75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76314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/>
      <p:bldP spid="16" grpId="0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73394" y="116632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3" name="TextBox 1"/>
          <p:cNvSpPr txBox="1">
            <a:spLocks noChangeArrowheads="1"/>
          </p:cNvSpPr>
          <p:nvPr/>
        </p:nvSpPr>
        <p:spPr bwMode="auto">
          <a:xfrm>
            <a:off x="3506788" y="-71438"/>
            <a:ext cx="184150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4000" b="1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5846" name="Прямоугольник 7"/>
          <p:cNvSpPr>
            <a:spLocks noChangeArrowheads="1"/>
          </p:cNvSpPr>
          <p:nvPr/>
        </p:nvSpPr>
        <p:spPr bwMode="auto">
          <a:xfrm>
            <a:off x="196317" y="2227655"/>
            <a:ext cx="894768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Сколькими </a:t>
            </a: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способами 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расставлены восемь участниц финального забега на восьми беговых дорожках?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73394" y="3946063"/>
            <a:ext cx="8064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</a:t>
            </a:r>
            <a:r>
              <a:rPr lang="en-US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ru-RU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8! = 40 320</a:t>
            </a:r>
          </a:p>
        </p:txBody>
      </p:sp>
      <p:pic>
        <p:nvPicPr>
          <p:cNvPr id="35848" name="Picture 9" descr="http://www.uralstudent.ru/images/atletik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5170" y="116632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078038" y="-32116"/>
            <a:ext cx="3962944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Открываем новое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7963" y="636479"/>
            <a:ext cx="218040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1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288926" y="6210300"/>
            <a:ext cx="46085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2800" b="1" i="1" dirty="0" smtClean="0"/>
              <a:t>Ответ: 40320.</a:t>
            </a:r>
            <a:endParaRPr lang="ru-RU" alt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3509586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4771" y="116632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TextBox 1"/>
          <p:cNvSpPr txBox="1">
            <a:spLocks noChangeArrowheads="1"/>
          </p:cNvSpPr>
          <p:nvPr/>
        </p:nvSpPr>
        <p:spPr bwMode="auto">
          <a:xfrm>
            <a:off x="3506788" y="-71438"/>
            <a:ext cx="184150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4000" b="1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6870" name="Прямоугольник 5"/>
          <p:cNvSpPr>
            <a:spLocks noChangeArrowheads="1"/>
          </p:cNvSpPr>
          <p:nvPr/>
        </p:nvSpPr>
        <p:spPr bwMode="auto">
          <a:xfrm>
            <a:off x="122545" y="759812"/>
            <a:ext cx="842486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</a:t>
            </a: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ых четырёхзначных чисел можно составить из цифр 0, 1, 2, 3, причём в каждом числе цифры должны быть разные?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8264" y="1997433"/>
            <a:ext cx="83534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   </a:t>
            </a: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ru-RU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ru-RU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4! – 3! = 18.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95736" y="-58211"/>
            <a:ext cx="3962944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Открываем новое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7899" y="258044"/>
            <a:ext cx="218040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2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107693" y="2448356"/>
            <a:ext cx="46085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2800" b="1" i="1" dirty="0" smtClean="0"/>
              <a:t>Ответ: 18.</a:t>
            </a:r>
            <a:endParaRPr lang="ru-RU" altLang="ru-RU" sz="2800" b="1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8263" y="2772206"/>
            <a:ext cx="83534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en-US" alt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(II </a:t>
            </a:r>
            <a:r>
              <a:rPr lang="ru-RU" alt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</a:t>
            </a:r>
            <a:r>
              <a:rPr lang="en-US" alt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3·3·2·1=18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50"/>
          <p:cNvSpPr>
            <a:spLocks noChangeArrowheads="1"/>
          </p:cNvSpPr>
          <p:nvPr/>
        </p:nvSpPr>
        <p:spPr bwMode="auto">
          <a:xfrm>
            <a:off x="101086" y="3119072"/>
            <a:ext cx="9054621" cy="36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1200" dirty="0"/>
              <a:t>   </a:t>
            </a:r>
          </a:p>
          <a:p>
            <a:pPr eaLnBrk="1" hangingPunct="1">
              <a:spcBef>
                <a:spcPct val="20000"/>
              </a:spcBef>
            </a:pPr>
            <a:r>
              <a:rPr lang="ru-RU" altLang="ru-RU" sz="2000" b="1" i="1" dirty="0">
                <a:solidFill>
                  <a:srgbClr val="002060"/>
                </a:solidFill>
              </a:rPr>
              <a:t>Заметим</a:t>
            </a:r>
            <a:r>
              <a:rPr lang="ru-RU" altLang="ru-RU" sz="2000" i="1" dirty="0">
                <a:solidFill>
                  <a:srgbClr val="002060"/>
                </a:solidFill>
              </a:rPr>
              <a:t>, что ответ на вопрос, можно получить, не выписывая сами числа. </a:t>
            </a:r>
            <a:r>
              <a:rPr lang="ru-RU" alt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Будем рассуждать так</a:t>
            </a:r>
            <a:r>
              <a:rPr lang="ru-RU" altLang="ru-RU" sz="2000" i="1" dirty="0">
                <a:solidFill>
                  <a:srgbClr val="002060"/>
                </a:solidFill>
              </a:rPr>
              <a:t>. </a:t>
            </a: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altLang="ru-RU" sz="2000" i="1" dirty="0" smtClean="0">
                <a:solidFill>
                  <a:srgbClr val="002060"/>
                </a:solidFill>
              </a:rPr>
              <a:t>Первую </a:t>
            </a:r>
            <a:r>
              <a:rPr lang="ru-RU" altLang="ru-RU" sz="2000" i="1" dirty="0">
                <a:solidFill>
                  <a:srgbClr val="002060"/>
                </a:solidFill>
              </a:rPr>
              <a:t>цифру можно выбрать </a:t>
            </a:r>
            <a:r>
              <a:rPr lang="ru-RU" altLang="ru-RU" sz="20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тремя</a:t>
            </a:r>
            <a:r>
              <a:rPr lang="ru-RU" altLang="ru-RU" sz="2000" i="1" dirty="0">
                <a:solidFill>
                  <a:srgbClr val="002060"/>
                </a:solidFill>
              </a:rPr>
              <a:t> способами</a:t>
            </a:r>
            <a:r>
              <a:rPr lang="ru-RU" altLang="ru-RU" sz="2000" i="1" dirty="0" smtClean="0">
                <a:solidFill>
                  <a:srgbClr val="002060"/>
                </a:solidFill>
              </a:rPr>
              <a:t>.(0 не может стоять на первом месте) </a:t>
            </a: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altLang="ru-RU" sz="2000" i="1" dirty="0" smtClean="0">
                <a:solidFill>
                  <a:srgbClr val="002060"/>
                </a:solidFill>
              </a:rPr>
              <a:t> После </a:t>
            </a:r>
            <a:r>
              <a:rPr lang="ru-RU" altLang="ru-RU" sz="2000" i="1" dirty="0">
                <a:solidFill>
                  <a:srgbClr val="002060"/>
                </a:solidFill>
              </a:rPr>
              <a:t>выбора первой цифры останутся </a:t>
            </a:r>
            <a:r>
              <a:rPr lang="ru-RU" altLang="ru-RU" sz="2000" b="1" i="1" dirty="0" smtClean="0">
                <a:solidFill>
                  <a:srgbClr val="002060"/>
                </a:solidFill>
              </a:rPr>
              <a:t>три</a:t>
            </a:r>
            <a:r>
              <a:rPr lang="ru-RU" altLang="ru-RU" sz="2000" i="1" dirty="0" smtClean="0">
                <a:solidFill>
                  <a:srgbClr val="002060"/>
                </a:solidFill>
              </a:rPr>
              <a:t>. </a:t>
            </a: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altLang="ru-RU" sz="2000" i="1" dirty="0" smtClean="0">
                <a:solidFill>
                  <a:srgbClr val="002060"/>
                </a:solidFill>
              </a:rPr>
              <a:t> Вторую </a:t>
            </a:r>
            <a:r>
              <a:rPr lang="ru-RU" altLang="ru-RU" sz="2000" i="1" dirty="0">
                <a:solidFill>
                  <a:srgbClr val="002060"/>
                </a:solidFill>
              </a:rPr>
              <a:t>цифру можно выбрать </a:t>
            </a:r>
            <a:r>
              <a:rPr lang="ru-RU" altLang="ru-RU" sz="20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тремя</a:t>
            </a:r>
            <a:r>
              <a:rPr lang="ru-RU" altLang="ru-RU" sz="2000" i="1" dirty="0" smtClean="0">
                <a:solidFill>
                  <a:srgbClr val="002060"/>
                </a:solidFill>
              </a:rPr>
              <a:t> способами.</a:t>
            </a: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altLang="ru-RU" sz="2000" i="1" dirty="0" smtClean="0">
                <a:solidFill>
                  <a:srgbClr val="002060"/>
                </a:solidFill>
              </a:rPr>
              <a:t>Третью </a:t>
            </a:r>
            <a:r>
              <a:rPr lang="ru-RU" altLang="ru-RU" sz="2000" i="1" dirty="0">
                <a:solidFill>
                  <a:srgbClr val="002060"/>
                </a:solidFill>
              </a:rPr>
              <a:t>цифру можно выбрать </a:t>
            </a:r>
            <a:r>
              <a:rPr lang="ru-RU" altLang="ru-RU" sz="20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двумя</a:t>
            </a:r>
            <a:r>
              <a:rPr lang="ru-RU" altLang="ru-RU" sz="2000" i="1" dirty="0" smtClean="0">
                <a:solidFill>
                  <a:srgbClr val="002060"/>
                </a:solidFill>
              </a:rPr>
              <a:t> </a:t>
            </a:r>
            <a:r>
              <a:rPr lang="ru-RU" altLang="ru-RU" sz="2000" i="1" dirty="0">
                <a:solidFill>
                  <a:srgbClr val="002060"/>
                </a:solidFill>
              </a:rPr>
              <a:t>способами</a:t>
            </a:r>
            <a:r>
              <a:rPr lang="ru-RU" altLang="ru-RU" sz="2000" i="1" dirty="0" smtClean="0">
                <a:solidFill>
                  <a:srgbClr val="002060"/>
                </a:solidFill>
              </a:rPr>
              <a:t>.</a:t>
            </a: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altLang="ru-RU" sz="2000" i="1" dirty="0" smtClean="0">
                <a:solidFill>
                  <a:srgbClr val="002060"/>
                </a:solidFill>
              </a:rPr>
              <a:t>Остается </a:t>
            </a:r>
            <a:r>
              <a:rPr lang="ru-RU" altLang="ru-RU" sz="2000" i="1" dirty="0">
                <a:solidFill>
                  <a:srgbClr val="002060"/>
                </a:solidFill>
              </a:rPr>
              <a:t>приписать </a:t>
            </a:r>
            <a:r>
              <a:rPr lang="ru-RU" altLang="ru-RU" sz="20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одну</a:t>
            </a:r>
            <a:r>
              <a:rPr lang="ru-RU" altLang="ru-RU" sz="2000" i="1" dirty="0">
                <a:solidFill>
                  <a:srgbClr val="002060"/>
                </a:solidFill>
              </a:rPr>
              <a:t> цифру. </a:t>
            </a:r>
            <a:endParaRPr lang="ru-RU" altLang="ru-RU" sz="2000" i="1" dirty="0" smtClean="0">
              <a:solidFill>
                <a:srgbClr val="002060"/>
              </a:solidFill>
            </a:endParaRPr>
          </a:p>
          <a:p>
            <a:pPr marL="0" indent="0" eaLnBrk="1" hangingPunct="1">
              <a:spcBef>
                <a:spcPct val="20000"/>
              </a:spcBef>
            </a:pPr>
            <a:r>
              <a:rPr lang="ru-RU" altLang="ru-RU" sz="2000" i="1" dirty="0" smtClean="0">
                <a:solidFill>
                  <a:srgbClr val="002060"/>
                </a:solidFill>
              </a:rPr>
              <a:t>Следовательно</a:t>
            </a:r>
            <a:r>
              <a:rPr lang="ru-RU" altLang="ru-RU" sz="2000" i="1" dirty="0">
                <a:solidFill>
                  <a:srgbClr val="002060"/>
                </a:solidFill>
              </a:rPr>
              <a:t>, общее число искомых </a:t>
            </a:r>
            <a:r>
              <a:rPr lang="ru-RU" altLang="ru-RU" sz="2000" i="1" dirty="0" smtClean="0">
                <a:solidFill>
                  <a:srgbClr val="002060"/>
                </a:solidFill>
              </a:rPr>
              <a:t>четырехзначных </a:t>
            </a:r>
            <a:r>
              <a:rPr lang="ru-RU" altLang="ru-RU" sz="2000" i="1" dirty="0">
                <a:solidFill>
                  <a:srgbClr val="002060"/>
                </a:solidFill>
              </a:rPr>
              <a:t>чисел </a:t>
            </a:r>
            <a:r>
              <a:rPr lang="ru-RU" altLang="ru-RU" sz="2000" i="1" dirty="0" smtClean="0">
                <a:solidFill>
                  <a:srgbClr val="002060"/>
                </a:solidFill>
              </a:rPr>
              <a:t>равно произведению </a:t>
            </a:r>
            <a:endParaRPr lang="ru-RU" altLang="ru-RU" sz="2000" i="1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7930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11" grpId="0"/>
      <p:bldP spid="1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73394" y="116632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2" name="TextBox 1"/>
          <p:cNvSpPr txBox="1">
            <a:spLocks noChangeArrowheads="1"/>
          </p:cNvSpPr>
          <p:nvPr/>
        </p:nvSpPr>
        <p:spPr bwMode="auto">
          <a:xfrm>
            <a:off x="3506788" y="-71438"/>
            <a:ext cx="184150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4000" b="1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055" name="Прямоугольник 5"/>
          <p:cNvSpPr>
            <a:spLocks noChangeArrowheads="1"/>
          </p:cNvSpPr>
          <p:nvPr/>
        </p:nvSpPr>
        <p:spPr bwMode="auto">
          <a:xfrm>
            <a:off x="181211" y="2072204"/>
            <a:ext cx="861950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10 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книг, среди которых есть трёхтомник одного автора. </a:t>
            </a: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Сколькими способами 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расставить эти книги на полке, если книги трёхтомника должны находиться вместе, но в любом прядке?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86100" y="4869160"/>
            <a:ext cx="2016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</a:p>
        </p:txBody>
      </p:sp>
      <p:sp>
        <p:nvSpPr>
          <p:cNvPr id="205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4710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67061612"/>
              </p:ext>
            </p:extLst>
          </p:nvPr>
        </p:nvGraphicFramePr>
        <p:xfrm>
          <a:off x="2302225" y="4869160"/>
          <a:ext cx="4830762" cy="720725"/>
        </p:xfrm>
        <a:graphic>
          <a:graphicData uri="http://schemas.openxmlformats.org/presentationml/2006/ole">
            <p:oleObj spid="_x0000_s316436" name="Формула" r:id="rId4" imgW="1536700" imgH="228600" progId="Equation.3">
              <p:embed/>
            </p:oleObj>
          </a:graphicData>
        </a:graphic>
      </p:graphicFrame>
      <p:pic>
        <p:nvPicPr>
          <p:cNvPr id="2058" name="Picture 11" descr="http://weblogs.sun-sentinel.com/features/arts/offthepage/blog/booksstackxx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14968" y="116632"/>
            <a:ext cx="1755637" cy="209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195736" y="-9743"/>
            <a:ext cx="3962944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Открываем новое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87963" y="636479"/>
            <a:ext cx="218040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3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288926" y="6210300"/>
            <a:ext cx="46085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2800" b="1" i="1" dirty="0" smtClean="0"/>
              <a:t>Ответ: 241920.</a:t>
            </a:r>
            <a:endParaRPr lang="ru-RU" alt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3100425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7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/>
      <p:bldP spid="7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181" y="116632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37672" y="-75279"/>
            <a:ext cx="454002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примерах учимся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806" y="1035486"/>
            <a:ext cx="85151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№1</a:t>
            </a:r>
            <a:endParaRPr lang="ru-RU" sz="3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0766" y="1783685"/>
            <a:ext cx="84322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Сколькими способами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могут встать в очередь в билетную кассу: 1)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человека; 2)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человек? </a:t>
            </a:r>
            <a:endParaRPr lang="ru-RU" sz="2800" i="1" dirty="0"/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180766" y="6207777"/>
            <a:ext cx="79928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2800" b="1" i="1" dirty="0" smtClean="0"/>
              <a:t>Ответ: 1)6 способов; 2)120 способов.</a:t>
            </a:r>
            <a:endParaRPr lang="ru-RU" altLang="ru-RU" sz="2800" b="1" dirty="0"/>
          </a:p>
        </p:txBody>
      </p:sp>
      <p:pic>
        <p:nvPicPr>
          <p:cNvPr id="330754" name="Picture 2" descr="http://ctc-kuzbass.ru/wp-content/uploads/2016/04/Kak-vygodno-kupit-bilet-na-kontsert-lyubimogo-ispolnitely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3237" y="81938"/>
            <a:ext cx="2604460" cy="173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9436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766" y="116632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198" y="-9743"/>
            <a:ext cx="454002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примерах учимся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9324" y="116632"/>
            <a:ext cx="85151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№2</a:t>
            </a:r>
            <a:endParaRPr lang="ru-RU" sz="3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0766" y="1218418"/>
            <a:ext cx="85720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Сколько различных правильных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точки зрения русского языка)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фраз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можно составить, изменяя порядок слов в предложении: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 algn="just">
              <a:spcAft>
                <a:spcPts val="0"/>
              </a:spcAft>
              <a:buAutoNum type="arabicParenR"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Я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пошла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гулять»;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 algn="just">
              <a:spcAft>
                <a:spcPts val="0"/>
              </a:spcAft>
              <a:buAutoNum type="arabicParenR"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«Во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дворе гуляет кошка»?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99592" y="3340314"/>
            <a:ext cx="1440160" cy="62550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180766" y="6207777"/>
            <a:ext cx="79928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2800" b="1" i="1" dirty="0" smtClean="0"/>
              <a:t>Ответ: 1)6 способов; 2)6 способов.</a:t>
            </a:r>
            <a:endParaRPr lang="ru-RU" altLang="ru-RU" sz="2800" b="1" dirty="0"/>
          </a:p>
        </p:txBody>
      </p:sp>
      <p:pic>
        <p:nvPicPr>
          <p:cNvPr id="329730" name="Picture 2" descr="http://img-fotki.yandex.ru/get/103922/310023662.2c1c/0_75b3bd_2b6f2aba_ori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99" t="9479" r="26842" b="13662"/>
          <a:stretch/>
        </p:blipFill>
        <p:spPr bwMode="auto">
          <a:xfrm>
            <a:off x="6627944" y="116632"/>
            <a:ext cx="236209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9732" name="Picture 4" descr="https://www.photogorky.ru/photos/4da112e7d3085de71c34602160464fc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500" t="2000" r="8500" b="7398"/>
          <a:stretch/>
        </p:blipFill>
        <p:spPr bwMode="auto">
          <a:xfrm>
            <a:off x="6681899" y="114453"/>
            <a:ext cx="2305575" cy="210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6" descr="http://mtdata.ru/u9/photo216C/20504256278-0/origin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9431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9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297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29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394" y="116632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198" y="-9743"/>
            <a:ext cx="454002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примерах учимся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1" descr="MC900434411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5097" y="116632"/>
            <a:ext cx="947573" cy="79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0638" y="389156"/>
            <a:ext cx="85151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№3</a:t>
            </a:r>
            <a:endParaRPr lang="ru-RU" sz="3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544" y="1035096"/>
            <a:ext cx="89744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Сколькими способами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можно с помощью букв К, L, М, Н обозначить вершины четырехугольника? </a:t>
            </a:r>
            <a:endParaRPr lang="ru-RU" sz="2800" i="1" dirty="0"/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180766" y="6207777"/>
            <a:ext cx="79928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2800" b="1" i="1" dirty="0" smtClean="0"/>
              <a:t>Ответ: 24 способа.</a:t>
            </a:r>
            <a:endParaRPr lang="ru-RU" alt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3572497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394" y="116632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198" y="-9743"/>
            <a:ext cx="454002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примерах учимся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1" descr="MC900434411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5097" y="116632"/>
            <a:ext cx="947573" cy="79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3393" y="389156"/>
            <a:ext cx="132600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№735</a:t>
            </a:r>
            <a:endParaRPr lang="ru-RU" sz="3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990143"/>
            <a:ext cx="87311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Сколько существует выражений, тождественно равных произведению </a:t>
            </a:r>
            <a:r>
              <a:rPr lang="ru-RU" sz="2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abcde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которые получаются из него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перестановкой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множителей?</a:t>
            </a:r>
            <a:endParaRPr lang="ru-RU" sz="2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180766" y="6207777"/>
            <a:ext cx="79928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2800" b="1" i="1" dirty="0" smtClean="0"/>
              <a:t>Ответ: 119 выражений.</a:t>
            </a:r>
            <a:endParaRPr lang="ru-RU" alt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3232659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394" y="116632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198" y="-9743"/>
            <a:ext cx="454002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примерах учимся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1" descr="MC900434411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5097" y="116632"/>
            <a:ext cx="947573" cy="79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3393" y="389156"/>
            <a:ext cx="132600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№736</a:t>
            </a:r>
            <a:endParaRPr lang="ru-RU" sz="3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180766" y="6207777"/>
            <a:ext cx="79928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2800" b="1" i="1" dirty="0" smtClean="0"/>
              <a:t>Ответ: 6 вариантов.</a:t>
            </a:r>
            <a:endParaRPr lang="ru-RU" alt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5246" y="859089"/>
            <a:ext cx="87874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Ольга помнит, что телефон подруги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оканчивается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цифрами 5, 7, 8, но забыла, в каком порядке эти цифры следуют. Укажите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наибольшее число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вариантов, которые ей придется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перебрать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чтобы дозвониться подруге.</a:t>
            </a:r>
            <a:endParaRPr lang="ru-RU" sz="2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7058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883" y="116632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just">
              <a:lnSpc>
                <a:spcPct val="10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</a:rPr>
              <a:t>(Олег находится в конце ряда). Число комбинаций равно числу перестановок 6 мальчиков, стоящих перед Олегом: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198" y="-9743"/>
            <a:ext cx="454002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примерах учимся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1" descr="MC900434411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5097" y="116632"/>
            <a:ext cx="947573" cy="79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5247" y="84399"/>
            <a:ext cx="132600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№741</a:t>
            </a:r>
            <a:endParaRPr lang="ru-RU" sz="3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3152" y="536419"/>
            <a:ext cx="878742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Семь мальчиков, в число которых входят Олег и Игорь, становятся в ряд. Найдите число возможных комбинаций: </a:t>
            </a:r>
          </a:p>
          <a:p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Олег находится в конце ряда; </a:t>
            </a:r>
          </a:p>
          <a:p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Олег находится в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начале ряда , а Игорь в конце;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в)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Олег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Игорь стоят рядом;</a:t>
            </a:r>
            <a:endParaRPr lang="ru-RU" sz="2800" i="1" dirty="0"/>
          </a:p>
          <a:p>
            <a:endParaRPr lang="ru-RU" sz="2800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2609" y="3229761"/>
            <a:ext cx="88129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spcAft>
                <a:spcPts val="0"/>
              </a:spcAft>
            </a:pP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а) (</a:t>
            </a: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Олег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находится в конце 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ряда – </a:t>
            </a: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фиксируем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Число комбинаций равно числу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перестановок 6 мальчиков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стоящих перед 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Олегом</a:t>
            </a:r>
            <a:endParaRPr lang="ru-RU" sz="24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91635139"/>
              </p:ext>
            </p:extLst>
          </p:nvPr>
        </p:nvGraphicFramePr>
        <p:xfrm>
          <a:off x="1143497" y="6117340"/>
          <a:ext cx="3033713" cy="720725"/>
        </p:xfrm>
        <a:graphic>
          <a:graphicData uri="http://schemas.openxmlformats.org/presentationml/2006/ole">
            <p:oleObj spid="_x0000_s357397" name="Уравнение" r:id="rId4" imgW="965160" imgH="228600" progId="Equation.3">
              <p:embed/>
            </p:oleObj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41655" y="4988972"/>
            <a:ext cx="8851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б) </a:t>
            </a: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Два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элемента фиксированы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Число возможных комбинаций равно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числу перестановок 5 мальчиков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стоящих между Олегом и Игорем</a:t>
            </a:r>
            <a:endParaRPr lang="ru-RU" sz="2400" i="1" dirty="0"/>
          </a:p>
        </p:txBody>
      </p:sp>
      <p:graphicFrame>
        <p:nvGraphicFramePr>
          <p:cNvPr id="1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22288648"/>
              </p:ext>
            </p:extLst>
          </p:nvPr>
        </p:nvGraphicFramePr>
        <p:xfrm>
          <a:off x="925358" y="4292751"/>
          <a:ext cx="3073400" cy="720725"/>
        </p:xfrm>
        <a:graphic>
          <a:graphicData uri="http://schemas.openxmlformats.org/presentationml/2006/ole">
            <p:oleObj spid="_x0000_s357398" name="Уравнение" r:id="rId5" imgW="97776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95802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210" y="247557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just">
              <a:lnSpc>
                <a:spcPct val="10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</a:rPr>
              <a:t>(Олег находится в конце ряда). Число комбинаций равно числу перестановок 6 мальчиков, стоящих перед Олегом: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198" y="-9743"/>
            <a:ext cx="454002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примерах учимся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1" descr="MC900434411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5097" y="116632"/>
            <a:ext cx="947573" cy="79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5247" y="84399"/>
            <a:ext cx="132600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№741</a:t>
            </a:r>
            <a:endParaRPr lang="ru-RU" sz="3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180766" y="6204656"/>
            <a:ext cx="79928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2800" b="1" i="1" dirty="0" smtClean="0"/>
              <a:t>Ответ: 720; 120;1440.</a:t>
            </a:r>
            <a:endParaRPr lang="ru-RU" alt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3152" y="536419"/>
            <a:ext cx="878742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Семь мальчиков, в число которых входят Олег и Игорь, становятся в ряд. Найдите число возможных комбинаций: </a:t>
            </a:r>
          </a:p>
          <a:p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Олег находится в конце ряда; </a:t>
            </a:r>
          </a:p>
          <a:p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Олег находится в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начале ряда , а Игорь в конце;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в)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Олег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Игорь стоят рядом;</a:t>
            </a:r>
            <a:endParaRPr lang="ru-RU" sz="2800" i="1" dirty="0"/>
          </a:p>
          <a:p>
            <a:endParaRPr lang="ru-RU" sz="2800" i="1" dirty="0"/>
          </a:p>
        </p:txBody>
      </p:sp>
      <p:graphicFrame>
        <p:nvGraphicFramePr>
          <p:cNvPr id="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3417525"/>
              </p:ext>
            </p:extLst>
          </p:nvPr>
        </p:nvGraphicFramePr>
        <p:xfrm>
          <a:off x="2300200" y="4214222"/>
          <a:ext cx="3392488" cy="1281112"/>
        </p:xfrm>
        <a:graphic>
          <a:graphicData uri="http://schemas.openxmlformats.org/presentationml/2006/ole">
            <p:oleObj spid="_x0000_s358410" name="Уравнение" r:id="rId4" imgW="1079280" imgH="406080" progId="Equation.3">
              <p:embed/>
            </p:oleObj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59066" y="3257291"/>
            <a:ext cx="85963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Пусть Олег и Игорь стоят рядом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Возможны 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два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варианта их расположения в паре (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Олег – Игорь, Игорь – Олег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Будем рассматривать эту пару как единый элемент, переставляемый с другими пятью элементами. </a:t>
            </a:r>
            <a:endParaRPr lang="ru-RU" sz="2000" i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59066" y="5399656"/>
            <a:ext cx="750927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</a:pPr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Замечание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: Такой прием называется </a:t>
            </a:r>
            <a:r>
              <a:rPr lang="ru-RU" sz="24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«склеиванием»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элементов.</a:t>
            </a:r>
          </a:p>
        </p:txBody>
      </p:sp>
      <p:pic>
        <p:nvPicPr>
          <p:cNvPr id="15" name="Рисунок 2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0999" y="5336880"/>
            <a:ext cx="720000" cy="75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41625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394" y="116632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198" y="-9743"/>
            <a:ext cx="454002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примерах учимся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1" descr="MC900434411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5097" y="116632"/>
            <a:ext cx="947573" cy="79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3393" y="389156"/>
            <a:ext cx="132600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kern="0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№737</a:t>
            </a:r>
            <a:endParaRPr lang="ru-RU" sz="3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180766" y="6207777"/>
            <a:ext cx="79928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2800" b="1" i="1" dirty="0" smtClean="0"/>
              <a:t>Ответ: 720 чисел; 600 чисел.</a:t>
            </a:r>
            <a:endParaRPr lang="ru-RU" alt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5247" y="886650"/>
            <a:ext cx="87874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Сколько шестизначных чисел (без повторения цифр) можно составить из цифр: </a:t>
            </a:r>
            <a:endParaRPr lang="ru-RU" sz="28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1,2, 5, 6, 7, 8; </a:t>
            </a:r>
            <a:endParaRPr lang="ru-RU" sz="28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0, 2, 5, 6, 7, 8?</a:t>
            </a:r>
            <a:endParaRPr lang="ru-RU" sz="2800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3393" y="2592741"/>
            <a:ext cx="8821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Отличие от предыдущей задачи состоит в том, что ноль не может стоять на первом месте.</a:t>
            </a:r>
            <a:endParaRPr lang="ru-RU" sz="16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3008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5257" y="128640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7650" name="Picture 8" descr="ecde389766dc71abf432a4ec048d3c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844675"/>
            <a:ext cx="53340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31329" y="332656"/>
            <a:ext cx="6021200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48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Проверочная работа</a:t>
            </a:r>
            <a:endParaRPr lang="ru-RU" sz="48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4225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8984" y="149431"/>
            <a:ext cx="8809276" cy="66247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У8844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9013" y="173661"/>
            <a:ext cx="2329436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i="1" kern="0" spc="50" dirty="0" smtClean="0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1</a:t>
            </a:r>
            <a:endParaRPr lang="en-US" sz="3200" b="1" i="1" spc="50" dirty="0" smtClean="0">
              <a:ln w="11430"/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6344" y="2985245"/>
            <a:ext cx="2329436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i="1" kern="0" spc="50" dirty="0" smtClean="0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2</a:t>
            </a:r>
            <a:endParaRPr lang="en-US" sz="3200" b="1" i="1" spc="50" dirty="0" smtClean="0">
              <a:ln w="11430"/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Что лучше: ООО или ИП. Основные отличия. Критерии выбора. Б2 Бухгалтер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16" t="3993" r="9029" b="7639"/>
          <a:stretch>
            <a:fillRect/>
          </a:stretch>
        </p:blipFill>
        <p:spPr bwMode="auto">
          <a:xfrm>
            <a:off x="8298572" y="45857"/>
            <a:ext cx="714519" cy="86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3615" y="561505"/>
            <a:ext cx="8717233" cy="2716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0"/>
              </a:spcAft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Сколько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существует вариантов рассаживания вокруг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стола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 гостей на шести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стульях?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У Вовы на обед первое, второе, третье блюда и салат. Он обязательно начнет с салата, а остальное съест в произвольном порядке. Найдите число возможных вариантов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обеда.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Игральный кубик </a:t>
            </a: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</a:rPr>
              <a:t>бросили </a:t>
            </a:r>
            <a:r>
              <a:rPr lang="ru-RU" sz="24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дважды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записали выпавшие очки. Найдите число всех возможных результатов.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5906" y="3570020"/>
            <a:ext cx="9083537" cy="3085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Сколько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существует вариантов рассаживания вокруг дачного домика 8 различных деревьев в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восемь подготовленных ям?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Маше необходимо сшить пяти куклам 5 платьев. Любимой кукле Алине в первую очередь, а остальным в произвольном порядке. Найдите число возможных вариантов пошива кукольной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одежды.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 ларьке продается 5 видов мороженого в брикетах. Оля и Таня покупают по одному брикету. Сколько существует вариантов такой покупки?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2841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96906" y="116632"/>
            <a:ext cx="8809276" cy="660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19142" y="1153336"/>
            <a:ext cx="868718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AutoNum type="arabicParenR"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изучает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комбинаторика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AutoNum type="arabicParenR"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 был введен в математический обиход термин «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комбинаторика»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решения комбинаторных задач рассмотрели на уроке?</a:t>
            </a:r>
          </a:p>
          <a:p>
            <a:pPr marL="457200" indent="-457200">
              <a:buAutoNum type="arabicParenR"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означает запись 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AutoNum type="arabicParenR"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значение  выражения </a:t>
            </a:r>
          </a:p>
          <a:p>
            <a:pPr marL="457200" indent="-457200">
              <a:buAutoNum type="arabicParenR"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называется перестановкой из 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элементов?</a:t>
            </a:r>
          </a:p>
          <a:p>
            <a:pPr marL="457200" indent="-457200">
              <a:buAutoNum type="arabicParenR"/>
            </a:pPr>
            <a:endParaRPr lang="ru-RU" sz="28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/>
            </a:pPr>
            <a:endParaRPr lang="ru-RU" sz="28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AutoNum type="arabicParenR"/>
            </a:pPr>
            <a:endParaRPr lang="ru-RU" sz="32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/>
            </a:pPr>
            <a:endParaRPr lang="ru-RU" sz="32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297312"/>
            <a:ext cx="5227713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i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Ответим на вопросы</a:t>
            </a:r>
            <a:endParaRPr lang="ru-RU" sz="40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 descr="Что лучше: ООО или ИП. Основные отличия. Критерии выбора. Б2 Бухгалтер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16" t="3993" r="9029" b="7639"/>
          <a:stretch>
            <a:fillRect/>
          </a:stretch>
        </p:blipFill>
        <p:spPr bwMode="auto">
          <a:xfrm>
            <a:off x="8146744" y="116632"/>
            <a:ext cx="859438" cy="103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74545057"/>
              </p:ext>
            </p:extLst>
          </p:nvPr>
        </p:nvGraphicFramePr>
        <p:xfrm>
          <a:off x="5724128" y="3429000"/>
          <a:ext cx="807119" cy="829466"/>
        </p:xfrm>
        <a:graphic>
          <a:graphicData uri="http://schemas.openxmlformats.org/presentationml/2006/ole">
            <p:oleObj spid="_x0000_s356362" name="Уравнение" r:id="rId4" imgW="38088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36787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-2 Векторы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15-16 Геометрическая прогрессия</Template>
  <TotalTime>1039</TotalTime>
  <Words>1004</Words>
  <Application>Microsoft Office PowerPoint</Application>
  <PresentationFormat>Экран (4:3)</PresentationFormat>
  <Paragraphs>149</Paragraphs>
  <Slides>19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1-2 Векторы</vt:lpstr>
      <vt:lpstr>Формула</vt:lpstr>
      <vt:lpstr>Уравнение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Инесса</dc:creator>
  <cp:lastModifiedBy>Токранов</cp:lastModifiedBy>
  <cp:revision>4</cp:revision>
  <dcterms:created xsi:type="dcterms:W3CDTF">2017-03-11T17:30:06Z</dcterms:created>
  <dcterms:modified xsi:type="dcterms:W3CDTF">2020-04-06T02:57:15Z</dcterms:modified>
</cp:coreProperties>
</file>